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4" r:id="rId3"/>
    <p:sldId id="300" r:id="rId4"/>
    <p:sldId id="301" r:id="rId5"/>
    <p:sldId id="302" r:id="rId6"/>
    <p:sldId id="303" r:id="rId7"/>
    <p:sldId id="278" r:id="rId8"/>
    <p:sldId id="295" r:id="rId9"/>
    <p:sldId id="293" r:id="rId10"/>
    <p:sldId id="294" r:id="rId11"/>
    <p:sldId id="296" r:id="rId12"/>
    <p:sldId id="297" r:id="rId13"/>
    <p:sldId id="266" r:id="rId14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Zelek" initials="MZ" lastIdx="0" clrIdx="0">
    <p:extLst>
      <p:ext uri="{19B8F6BF-5375-455C-9EA6-DF929625EA0E}">
        <p15:presenceInfo xmlns:p15="http://schemas.microsoft.com/office/powerpoint/2012/main" userId="S-1-5-21-1220945662-1383384898-839522115-821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0B82-5C54-4987-BBEE-FD3E980DA6ED}" type="datetimeFigureOut">
              <a:rPr lang="en-US" smtClean="0"/>
              <a:t>11/5/2022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8594-F121-42D0-9CBA-CA9F48D8F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083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0B82-5C54-4987-BBEE-FD3E980DA6ED}" type="datetimeFigureOut">
              <a:rPr lang="en-US" smtClean="0"/>
              <a:t>11/5/2022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8594-F121-42D0-9CBA-CA9F48D8F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0B82-5C54-4987-BBEE-FD3E980DA6ED}" type="datetimeFigureOut">
              <a:rPr lang="en-US" smtClean="0"/>
              <a:t>11/5/2022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8594-F121-42D0-9CBA-CA9F48D8F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737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0B82-5C54-4987-BBEE-FD3E980DA6ED}" type="datetimeFigureOut">
              <a:rPr lang="en-US" smtClean="0"/>
              <a:t>11/5/2022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8594-F121-42D0-9CBA-CA9F48D8F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87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0B82-5C54-4987-BBEE-FD3E980DA6ED}" type="datetimeFigureOut">
              <a:rPr lang="en-US" smtClean="0"/>
              <a:t>11/5/2022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8594-F121-42D0-9CBA-CA9F48D8F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26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0B82-5C54-4987-BBEE-FD3E980DA6ED}" type="datetimeFigureOut">
              <a:rPr lang="en-US" smtClean="0"/>
              <a:t>11/5/2022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8594-F121-42D0-9CBA-CA9F48D8F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0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0B82-5C54-4987-BBEE-FD3E980DA6ED}" type="datetimeFigureOut">
              <a:rPr lang="en-US" smtClean="0"/>
              <a:t>11/5/2022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8594-F121-42D0-9CBA-CA9F48D8F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8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0B82-5C54-4987-BBEE-FD3E980DA6ED}" type="datetimeFigureOut">
              <a:rPr lang="en-US" smtClean="0"/>
              <a:t>11/5/2022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8594-F121-42D0-9CBA-CA9F48D8F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78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0B82-5C54-4987-BBEE-FD3E980DA6ED}" type="datetimeFigureOut">
              <a:rPr lang="en-US" smtClean="0"/>
              <a:t>11/5/2022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8594-F121-42D0-9CBA-CA9F48D8F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278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0B82-5C54-4987-BBEE-FD3E980DA6ED}" type="datetimeFigureOut">
              <a:rPr lang="en-US" smtClean="0"/>
              <a:t>11/5/2022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8594-F121-42D0-9CBA-CA9F48D8F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69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0B82-5C54-4987-BBEE-FD3E980DA6ED}" type="datetimeFigureOut">
              <a:rPr lang="en-US" smtClean="0"/>
              <a:t>11/5/2022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8594-F121-42D0-9CBA-CA9F48D8F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8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B0B82-5C54-4987-BBEE-FD3E980DA6ED}" type="datetimeFigureOut">
              <a:rPr lang="en-US" smtClean="0"/>
              <a:t>11/5/2022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68594-F121-42D0-9CBA-CA9F48D8F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609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85552"/>
          </a:xfrm>
        </p:spPr>
        <p:txBody>
          <a:bodyPr>
            <a:normAutofit fontScale="70000" lnSpcReduction="20000"/>
          </a:bodyPr>
          <a:lstStyle/>
          <a:p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North Boone Community Unit School District 200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2022-2023 Budget Overview and 2022 Levy Information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November 3, 2022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by: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Michael Zelek, Interim Business Manager/CSBO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9B0C8CB-BD46-44B1-8D1C-9AB807D74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2000250"/>
            <a:ext cx="12192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102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9C8FB32-6F50-4B38-83F9-6FCACF0362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813327"/>
              </p:ext>
            </p:extLst>
          </p:nvPr>
        </p:nvGraphicFramePr>
        <p:xfrm>
          <a:off x="558800" y="342900"/>
          <a:ext cx="11074400" cy="617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Worksheet" r:id="rId3" imgW="13281766" imgH="7398965" progId="Excel.Sheet.12">
                  <p:embed/>
                </p:oleObj>
              </mc:Choice>
              <mc:Fallback>
                <p:oleObj name="Worksheet" r:id="rId3" imgW="13281766" imgH="739896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8800" y="342900"/>
                        <a:ext cx="11074400" cy="617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3D8CF7A-1560-432A-A12A-362D8B8E4AB6}"/>
              </a:ext>
            </a:extLst>
          </p:cNvPr>
          <p:cNvSpPr txBox="1"/>
          <p:nvPr/>
        </p:nvSpPr>
        <p:spPr>
          <a:xfrm>
            <a:off x="887984" y="158234"/>
            <a:ext cx="5833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 Levy minus $200,000 Abatement</a:t>
            </a:r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07B4C819-B82D-494B-BCCD-2454C0A7DD0F}"/>
              </a:ext>
            </a:extLst>
          </p:cNvPr>
          <p:cNvSpPr/>
          <p:nvPr/>
        </p:nvSpPr>
        <p:spPr>
          <a:xfrm>
            <a:off x="8237989" y="3766657"/>
            <a:ext cx="545284" cy="92278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40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5A22491-EDBE-4254-BD3E-2B9CE16B27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77716"/>
              </p:ext>
            </p:extLst>
          </p:nvPr>
        </p:nvGraphicFramePr>
        <p:xfrm>
          <a:off x="254000" y="256032"/>
          <a:ext cx="11684000" cy="6436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Worksheet" r:id="rId3" imgW="14013286" imgH="7825795" progId="Excel.Sheet.12">
                  <p:embed/>
                </p:oleObj>
              </mc:Choice>
              <mc:Fallback>
                <p:oleObj name="Worksheet" r:id="rId3" imgW="14013286" imgH="782579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4000" y="256032"/>
                        <a:ext cx="11684000" cy="64368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2AB6F31-4B33-451B-B73F-F081E1014C95}"/>
              </a:ext>
            </a:extLst>
          </p:cNvPr>
          <p:cNvSpPr txBox="1"/>
          <p:nvPr/>
        </p:nvSpPr>
        <p:spPr>
          <a:xfrm>
            <a:off x="630936" y="119888"/>
            <a:ext cx="5157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 Levy minus $200,000 Abatement</a:t>
            </a:r>
          </a:p>
        </p:txBody>
      </p:sp>
    </p:spTree>
    <p:extLst>
      <p:ext uri="{BB962C8B-B14F-4D97-AF65-F5344CB8AC3E}">
        <p14:creationId xmlns:p14="http://schemas.microsoft.com/office/powerpoint/2010/main" val="1031732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4346092-AFF4-4E80-81C3-5E9AA0D53F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046902"/>
              </p:ext>
            </p:extLst>
          </p:nvPr>
        </p:nvGraphicFramePr>
        <p:xfrm>
          <a:off x="1419172" y="182460"/>
          <a:ext cx="9353655" cy="6493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Worksheet" r:id="rId3" imgW="8694455" imgH="6034898" progId="Excel.Sheet.12">
                  <p:embed/>
                </p:oleObj>
              </mc:Choice>
              <mc:Fallback>
                <p:oleObj name="Worksheet" r:id="rId3" imgW="8694455" imgH="60348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19172" y="182460"/>
                        <a:ext cx="9353655" cy="64930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4740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333" y="25495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456900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3443CA-8104-4886-A086-B32DE8DB86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4096" y="0"/>
            <a:ext cx="59838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982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639A844C-3EB0-480A-8C3C-443E9CD27F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790376"/>
              </p:ext>
            </p:extLst>
          </p:nvPr>
        </p:nvGraphicFramePr>
        <p:xfrm>
          <a:off x="522572" y="92280"/>
          <a:ext cx="11146855" cy="5914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Worksheet" r:id="rId3" imgW="10203003" imgH="5410216" progId="Excel.Sheet.12">
                  <p:embed/>
                </p:oleObj>
              </mc:Choice>
              <mc:Fallback>
                <p:oleObj name="Worksheet" r:id="rId3" imgW="10203003" imgH="541021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2572" y="92280"/>
                        <a:ext cx="11146855" cy="59143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Arrow: Left 3">
            <a:extLst>
              <a:ext uri="{FF2B5EF4-FFF2-40B4-BE49-F238E27FC236}">
                <a16:creationId xmlns:a16="http://schemas.microsoft.com/office/drawing/2014/main" id="{0B755FB5-A62B-4FB5-B572-04754D81692C}"/>
              </a:ext>
            </a:extLst>
          </p:cNvPr>
          <p:cNvSpPr/>
          <p:nvPr/>
        </p:nvSpPr>
        <p:spPr>
          <a:xfrm>
            <a:off x="11551639" y="3361888"/>
            <a:ext cx="528507" cy="32087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row: Left 1">
            <a:extLst>
              <a:ext uri="{FF2B5EF4-FFF2-40B4-BE49-F238E27FC236}">
                <a16:creationId xmlns:a16="http://schemas.microsoft.com/office/drawing/2014/main" id="{1F4ADB31-4C71-46F1-98C4-95EBDF28E902}"/>
              </a:ext>
            </a:extLst>
          </p:cNvPr>
          <p:cNvSpPr/>
          <p:nvPr/>
        </p:nvSpPr>
        <p:spPr>
          <a:xfrm>
            <a:off x="11551638" y="2728600"/>
            <a:ext cx="528507" cy="32087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77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82796AB9-D98E-48B3-840D-E2D9D072C4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860814"/>
              </p:ext>
            </p:extLst>
          </p:nvPr>
        </p:nvGraphicFramePr>
        <p:xfrm>
          <a:off x="4786108" y="282524"/>
          <a:ext cx="2619783" cy="6292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Worksheet" r:id="rId3" imgW="2910769" imgH="7002835" progId="Excel.Sheet.12">
                  <p:embed/>
                </p:oleObj>
              </mc:Choice>
              <mc:Fallback>
                <p:oleObj name="Worksheet" r:id="rId3" imgW="2910769" imgH="700283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86108" y="282524"/>
                        <a:ext cx="2619783" cy="62929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2963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8864B48-35A1-49F5-AEA6-5C2CC2F0D1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48790"/>
              </p:ext>
            </p:extLst>
          </p:nvPr>
        </p:nvGraphicFramePr>
        <p:xfrm>
          <a:off x="4888433" y="173529"/>
          <a:ext cx="2415134" cy="6510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Worksheet" r:id="rId3" imgW="3101305" imgH="8374577" progId="Excel.Sheet.12">
                  <p:embed/>
                </p:oleObj>
              </mc:Choice>
              <mc:Fallback>
                <p:oleObj name="Worksheet" r:id="rId3" imgW="3101305" imgH="837457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88433" y="173529"/>
                        <a:ext cx="2415134" cy="65109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6510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5EABE3-E251-4C78-97BC-BCA4C1EE868D}"/>
              </a:ext>
            </a:extLst>
          </p:cNvPr>
          <p:cNvSpPr/>
          <p:nvPr/>
        </p:nvSpPr>
        <p:spPr>
          <a:xfrm>
            <a:off x="3048000" y="1397675"/>
            <a:ext cx="692651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Levy Adoption Timeline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2022 Levy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marR="0" indent="-1371600">
              <a:spcBef>
                <a:spcPts val="0"/>
              </a:spcBef>
              <a:spcAft>
                <a:spcPts val="0"/>
              </a:spcAft>
            </a:pPr>
            <a:r>
              <a:rPr lang="en-US" sz="1200" b="1" kern="0" dirty="0">
                <a:latin typeface="Times New Roman" panose="02020603050405020304" pitchFamily="18" charset="0"/>
              </a:rPr>
              <a:t>November 3, 2022	</a:t>
            </a:r>
            <a:r>
              <a:rPr lang="en-US" sz="1200" kern="0" dirty="0">
                <a:latin typeface="Times New Roman" panose="02020603050405020304" pitchFamily="18" charset="0"/>
              </a:rPr>
              <a:t>Review Levy and Timeline with the Board of Education’s Finance Committee</a:t>
            </a:r>
            <a:endParaRPr lang="en-US" sz="1200" b="1" kern="0" dirty="0">
              <a:latin typeface="Times New Roman" panose="02020603050405020304" pitchFamily="18" charset="0"/>
            </a:endParaRPr>
          </a:p>
          <a:p>
            <a:r>
              <a:rPr lang="en-US" sz="1200" b="1" kern="0" dirty="0">
                <a:latin typeface="Times New Roman" panose="02020603050405020304" pitchFamily="18" charset="0"/>
              </a:rPr>
              <a:t> </a:t>
            </a:r>
          </a:p>
          <a:p>
            <a:r>
              <a:rPr lang="en-US" sz="1200" b="1" kern="0" dirty="0">
                <a:latin typeface="Times New Roman" panose="02020603050405020304" pitchFamily="18" charset="0"/>
              </a:rPr>
              <a:t>November 15, 2022   </a:t>
            </a:r>
            <a:r>
              <a:rPr lang="en-US" sz="1200" kern="0" dirty="0">
                <a:latin typeface="Times New Roman" panose="02020603050405020304" pitchFamily="18" charset="0"/>
              </a:rPr>
              <a:t>Recommendation to the Board of Education to Adopt a Resolution</a:t>
            </a: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</a:rPr>
              <a:t>of Intent to Levy taxes and establish a Hearing Date and Location (at least 20 days prior to adoption)</a:t>
            </a: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marR="0" indent="-137160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December 2, 2022	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Publish Hearing and Truth in Taxation Notice (7-14 days prior to hearing)</a:t>
            </a: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marR="0" indent="-137160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marR="0" indent="-137160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December 13, 2022	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Hold Levy and Truth in Taxation Hearing and Adoption of Levy by the Board of Education</a:t>
            </a: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marR="0" indent="-137160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marR="0" indent="-137160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December 16, 2022	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File Levy with County Clerk</a:t>
            </a:r>
            <a:r>
              <a:rPr lang="en-US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and Publish Notice of Levy Adoption</a:t>
            </a: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576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342367"/>
            <a:ext cx="1088353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The recommendation is to increase the levy in order to continue to provide the curricular and co-curricular programs offered to students 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Abatement #2 in the amount of $200,000.00 will not be included in the recommendation and only use Abatement #1 in the amount of $2,250,000.00 keeping the Tax Rate at 6.8755%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(this is the same overall rate previously presented)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Existing property in D200 is anticipated to increase by 4.40% and about $2.5 million in new construction </a:t>
            </a:r>
          </a:p>
          <a:p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D200 is requesting a 7.79% increase to provide flexibility between funds anticipating it will receive only a 6.08% increase, including Bonds, with a CPI of 5.00%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29993"/>
            <a:ext cx="10515600" cy="132556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Levy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296123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6FD950D-4063-4C30-8D98-EFF7FC16C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272" y="280143"/>
            <a:ext cx="8681456" cy="629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907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w: Left 7">
            <a:extLst>
              <a:ext uri="{FF2B5EF4-FFF2-40B4-BE49-F238E27FC236}">
                <a16:creationId xmlns:a16="http://schemas.microsoft.com/office/drawing/2014/main" id="{73525F2B-2CA0-414C-816C-4F62F9935E69}"/>
              </a:ext>
            </a:extLst>
          </p:cNvPr>
          <p:cNvSpPr/>
          <p:nvPr/>
        </p:nvSpPr>
        <p:spPr>
          <a:xfrm>
            <a:off x="9370503" y="6323201"/>
            <a:ext cx="864066" cy="46139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6A560E2-8B91-48D9-883F-FD096C00B1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616" y="73404"/>
            <a:ext cx="11721605" cy="659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285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2988</TotalTime>
  <Words>283</Words>
  <Application>Microsoft Office PowerPoint</Application>
  <PresentationFormat>Widescreen</PresentationFormat>
  <Paragraphs>32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2022 Levy Recommendation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Grayslake Community High School District 127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Zelek</dc:creator>
  <cp:lastModifiedBy>Michael Zelek</cp:lastModifiedBy>
  <cp:revision>123</cp:revision>
  <cp:lastPrinted>2022-10-27T17:02:09Z</cp:lastPrinted>
  <dcterms:created xsi:type="dcterms:W3CDTF">2016-11-07T14:41:47Z</dcterms:created>
  <dcterms:modified xsi:type="dcterms:W3CDTF">2022-11-05T14:45:30Z</dcterms:modified>
</cp:coreProperties>
</file>